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2753" y="248193"/>
            <a:ext cx="6918476" cy="1138773"/>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400" b="1" dirty="0" smtClean="0">
                <a:ln/>
                <a:solidFill>
                  <a:schemeClr val="accent4"/>
                </a:solidFill>
              </a:rPr>
              <a:t>REVISION UNIT 8</a:t>
            </a:r>
          </a:p>
          <a:p>
            <a:pPr algn="ctr"/>
            <a:r>
              <a:rPr lang="en-US" sz="2400" b="1" dirty="0" smtClean="0">
                <a:ln/>
                <a:solidFill>
                  <a:srgbClr val="FF0000"/>
                </a:solidFill>
              </a:rPr>
              <a:t>VOCABULARY AND PRONUNCIATION</a:t>
            </a:r>
          </a:p>
        </p:txBody>
      </p:sp>
      <p:sp>
        <p:nvSpPr>
          <p:cNvPr id="5" name="TextBox 4"/>
          <p:cNvSpPr txBox="1"/>
          <p:nvPr/>
        </p:nvSpPr>
        <p:spPr>
          <a:xfrm>
            <a:off x="1162594" y="1502229"/>
            <a:ext cx="5682343" cy="369332"/>
          </a:xfrm>
          <a:prstGeom prst="rect">
            <a:avLst/>
          </a:prstGeom>
          <a:noFill/>
        </p:spPr>
        <p:txBody>
          <a:bodyPr wrap="square" rtlCol="0">
            <a:spAutoFit/>
          </a:bodyPr>
          <a:lstStyle/>
          <a:p>
            <a:r>
              <a:rPr lang="en-US" b="1" dirty="0" smtClean="0">
                <a:solidFill>
                  <a:srgbClr val="FF0000"/>
                </a:solidFill>
              </a:rPr>
              <a:t>I. PRONUNCIATION: </a:t>
            </a:r>
            <a:endParaRPr lang="vi-VN" b="1" dirty="0">
              <a:solidFill>
                <a:srgbClr val="FF0000"/>
              </a:solidFill>
            </a:endParaRPr>
          </a:p>
        </p:txBody>
      </p:sp>
      <p:sp>
        <p:nvSpPr>
          <p:cNvPr id="6" name="TextBox 5"/>
          <p:cNvSpPr txBox="1"/>
          <p:nvPr/>
        </p:nvSpPr>
        <p:spPr>
          <a:xfrm>
            <a:off x="1162594" y="1871561"/>
            <a:ext cx="9026435" cy="1200329"/>
          </a:xfrm>
          <a:prstGeom prst="rect">
            <a:avLst/>
          </a:prstGeom>
          <a:noFill/>
        </p:spPr>
        <p:txBody>
          <a:bodyPr wrap="square" rtlCol="0">
            <a:spAutoFit/>
          </a:bodyPr>
          <a:lstStyle/>
          <a:p>
            <a:pPr algn="just">
              <a:spcAft>
                <a:spcPts val="0"/>
              </a:spcAft>
              <a:tabLst>
                <a:tab pos="2676525" algn="l"/>
              </a:tabLst>
            </a:pPr>
            <a:r>
              <a:rPr lang="en-US" sz="2400" b="1" kern="800" dirty="0">
                <a:latin typeface="Times New Roman" panose="02020603050405020304" pitchFamily="18" charset="0"/>
                <a:ea typeface="Times New Roman" panose="02020603050405020304" pitchFamily="18" charset="0"/>
              </a:rPr>
              <a:t>+ 20 nguyên âm : - 12 nguyên âm đơn :</a:t>
            </a:r>
            <a:r>
              <a:rPr lang="it-IT" sz="2400" kern="800" dirty="0">
                <a:latin typeface="Times New Roman" panose="02020603050405020304" pitchFamily="18" charset="0"/>
                <a:ea typeface="Times New Roman" panose="02020603050405020304" pitchFamily="18" charset="0"/>
              </a:rPr>
              <a:t>/i - i:/,  /e - æ/,  /</a:t>
            </a:r>
            <a:r>
              <a:rPr lang="vi-VN" sz="2400" kern="800" dirty="0">
                <a:latin typeface="Times New Roman" panose="02020603050405020304" pitchFamily="18" charset="0"/>
                <a:ea typeface="Times New Roman" panose="02020603050405020304" pitchFamily="18" charset="0"/>
              </a:rPr>
              <a:t>Ɔ</a:t>
            </a:r>
            <a:r>
              <a:rPr lang="it-IT" sz="2400" kern="800" dirty="0">
                <a:latin typeface="Times New Roman" panose="02020603050405020304" pitchFamily="18" charset="0"/>
                <a:ea typeface="Times New Roman" panose="02020603050405020304" pitchFamily="18" charset="0"/>
              </a:rPr>
              <a:t> -  </a:t>
            </a:r>
            <a:r>
              <a:rPr lang="vi-VN" sz="2400" kern="800" dirty="0">
                <a:latin typeface="Times New Roman" panose="02020603050405020304" pitchFamily="18" charset="0"/>
                <a:ea typeface="Times New Roman" panose="02020603050405020304" pitchFamily="18" charset="0"/>
              </a:rPr>
              <a:t>Ɔ</a:t>
            </a:r>
            <a:r>
              <a:rPr lang="it-IT" sz="2400" kern="800" dirty="0">
                <a:latin typeface="Times New Roman" panose="02020603050405020304" pitchFamily="18" charset="0"/>
                <a:ea typeface="Times New Roman" panose="02020603050405020304" pitchFamily="18" charset="0"/>
              </a:rPr>
              <a:t>:</a:t>
            </a:r>
            <a:r>
              <a:rPr lang="vi-VN" sz="2400" kern="800" dirty="0">
                <a:latin typeface="Times New Roman" panose="02020603050405020304" pitchFamily="18" charset="0"/>
                <a:ea typeface="Times New Roman" panose="02020603050405020304" pitchFamily="18" charset="0"/>
              </a:rPr>
              <a:t>/</a:t>
            </a:r>
            <a:r>
              <a:rPr lang="it-IT" sz="2400" kern="800" dirty="0">
                <a:latin typeface="Times New Roman" panose="02020603050405020304" pitchFamily="18" charset="0"/>
                <a:ea typeface="Times New Roman" panose="02020603050405020304" pitchFamily="18" charset="0"/>
              </a:rPr>
              <a:t>, /</a:t>
            </a:r>
            <a:r>
              <a:rPr lang="vi-VN" sz="2400" b="1" kern="800" dirty="0">
                <a:latin typeface="Times New Roman" panose="02020603050405020304" pitchFamily="18" charset="0"/>
                <a:ea typeface="Times New Roman" panose="02020603050405020304" pitchFamily="18" charset="0"/>
                <a:sym typeface="Symbol" panose="05050102010706020507" pitchFamily="18" charset="2"/>
              </a:rPr>
              <a:t></a:t>
            </a:r>
            <a:r>
              <a:rPr lang="it-IT" sz="2400" kern="800" dirty="0">
                <a:latin typeface="Times New Roman" panose="02020603050405020304" pitchFamily="18" charset="0"/>
                <a:ea typeface="Times New Roman" panose="02020603050405020304" pitchFamily="18" charset="0"/>
              </a:rPr>
              <a:t> - </a:t>
            </a:r>
            <a:r>
              <a:rPr lang="it-IT" sz="2400" kern="800" dirty="0" smtClean="0">
                <a:latin typeface="Times New Roman" panose="02020603050405020304" pitchFamily="18" charset="0"/>
                <a:ea typeface="Times New Roman" panose="02020603050405020304" pitchFamily="18" charset="0"/>
              </a:rPr>
              <a:t>/a</a:t>
            </a:r>
            <a:r>
              <a:rPr lang="it-IT" sz="2400" kern="800" dirty="0">
                <a:latin typeface="Times New Roman" panose="02020603050405020304" pitchFamily="18" charset="0"/>
                <a:ea typeface="Times New Roman" panose="02020603050405020304" pitchFamily="18" charset="0"/>
              </a:rPr>
              <a:t>:/,  /u- u:/,  /</a:t>
            </a:r>
            <a:r>
              <a:rPr lang="vi-VN" sz="2400" kern="800" dirty="0">
                <a:latin typeface="Times New Roman" panose="02020603050405020304" pitchFamily="18" charset="0"/>
                <a:ea typeface="Times New Roman" panose="02020603050405020304" pitchFamily="18" charset="0"/>
              </a:rPr>
              <a:t>ә</a:t>
            </a:r>
            <a:r>
              <a:rPr lang="it-IT" sz="2400" kern="800" dirty="0">
                <a:latin typeface="Times New Roman" panose="02020603050405020304" pitchFamily="18" charset="0"/>
                <a:ea typeface="Times New Roman" panose="02020603050405020304" pitchFamily="18" charset="0"/>
              </a:rPr>
              <a:t> - </a:t>
            </a:r>
            <a:r>
              <a:rPr lang="vi-VN" sz="2400" kern="800" dirty="0">
                <a:latin typeface="Times New Roman" panose="02020603050405020304" pitchFamily="18" charset="0"/>
                <a:ea typeface="Times New Roman" panose="02020603050405020304" pitchFamily="18" charset="0"/>
              </a:rPr>
              <a:t>з</a:t>
            </a:r>
            <a:r>
              <a:rPr lang="it-IT" sz="2400" kern="800" dirty="0">
                <a:latin typeface="Times New Roman" panose="02020603050405020304" pitchFamily="18" charset="0"/>
                <a:ea typeface="Times New Roman" panose="02020603050405020304" pitchFamily="18" charset="0"/>
              </a:rPr>
              <a:t>:/.</a:t>
            </a:r>
            <a:endParaRPr lang="vi-VN" sz="2400" kern="800" dirty="0">
              <a:latin typeface="Times New Roman" panose="02020603050405020304" pitchFamily="18" charset="0"/>
              <a:ea typeface="Times New Roman" panose="02020603050405020304" pitchFamily="18" charset="0"/>
            </a:endParaRPr>
          </a:p>
          <a:p>
            <a:pPr algn="just">
              <a:spcAft>
                <a:spcPts val="0"/>
              </a:spcAft>
            </a:pPr>
            <a:r>
              <a:rPr lang="en-US" sz="2400" b="1" kern="800" dirty="0">
                <a:latin typeface="Times New Roman" panose="02020603050405020304" pitchFamily="18" charset="0"/>
                <a:ea typeface="Times New Roman" panose="02020603050405020304" pitchFamily="18" charset="0"/>
              </a:rPr>
              <a:t>				- 8 nguyên đôi</a:t>
            </a:r>
            <a:r>
              <a:rPr lang="it-IT" sz="2400" kern="800" dirty="0">
                <a:latin typeface="Times New Roman" panose="02020603050405020304" pitchFamily="18" charset="0"/>
                <a:ea typeface="Times New Roman" panose="02020603050405020304" pitchFamily="18" charset="0"/>
              </a:rPr>
              <a:t>:  /ei - ai - Ɔi/, /au - </a:t>
            </a:r>
            <a:r>
              <a:rPr lang="vi-VN" sz="2400" kern="800" dirty="0">
                <a:latin typeface="Times New Roman" panose="02020603050405020304" pitchFamily="18" charset="0"/>
                <a:ea typeface="Times New Roman" panose="02020603050405020304" pitchFamily="18" charset="0"/>
              </a:rPr>
              <a:t>ә</a:t>
            </a:r>
            <a:r>
              <a:rPr lang="it-IT" sz="2400" kern="800" dirty="0">
                <a:latin typeface="Times New Roman" panose="02020603050405020304" pitchFamily="18" charset="0"/>
                <a:ea typeface="Times New Roman" panose="02020603050405020304" pitchFamily="18" charset="0"/>
              </a:rPr>
              <a:t>u/,  /i</a:t>
            </a:r>
            <a:r>
              <a:rPr lang="vi-VN" sz="2400" kern="800" dirty="0">
                <a:latin typeface="Times New Roman" panose="02020603050405020304" pitchFamily="18" charset="0"/>
                <a:ea typeface="Times New Roman" panose="02020603050405020304" pitchFamily="18" charset="0"/>
              </a:rPr>
              <a:t>ә</a:t>
            </a:r>
            <a:r>
              <a:rPr lang="it-IT" sz="2400" kern="800" dirty="0">
                <a:latin typeface="Times New Roman" panose="02020603050405020304" pitchFamily="18" charset="0"/>
                <a:ea typeface="Times New Roman" panose="02020603050405020304" pitchFamily="18" charset="0"/>
              </a:rPr>
              <a:t> - e</a:t>
            </a:r>
            <a:r>
              <a:rPr lang="vi-VN" sz="2400" kern="800" dirty="0">
                <a:latin typeface="Times New Roman" panose="02020603050405020304" pitchFamily="18" charset="0"/>
                <a:ea typeface="Times New Roman" panose="02020603050405020304" pitchFamily="18" charset="0"/>
              </a:rPr>
              <a:t>ә</a:t>
            </a:r>
            <a:r>
              <a:rPr lang="it-IT" sz="2400" kern="800" dirty="0">
                <a:latin typeface="Times New Roman" panose="02020603050405020304" pitchFamily="18" charset="0"/>
                <a:ea typeface="Times New Roman" panose="02020603050405020304" pitchFamily="18" charset="0"/>
              </a:rPr>
              <a:t> - u</a:t>
            </a:r>
            <a:r>
              <a:rPr lang="vi-VN" sz="2400" kern="800" dirty="0">
                <a:latin typeface="Times New Roman" panose="02020603050405020304" pitchFamily="18" charset="0"/>
                <a:ea typeface="Times New Roman" panose="02020603050405020304" pitchFamily="18" charset="0"/>
              </a:rPr>
              <a:t>ә</a:t>
            </a:r>
            <a:r>
              <a:rPr lang="it-IT" sz="2400" kern="800" dirty="0">
                <a:latin typeface="Times New Roman" panose="02020603050405020304" pitchFamily="18" charset="0"/>
                <a:ea typeface="Times New Roman" panose="02020603050405020304" pitchFamily="18" charset="0"/>
              </a:rPr>
              <a:t> /</a:t>
            </a:r>
            <a:endParaRPr lang="vi-VN" sz="2400" kern="800" dirty="0">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1162594" y="3448594"/>
            <a:ext cx="9927772" cy="1754326"/>
          </a:xfrm>
          <a:prstGeom prst="rect">
            <a:avLst/>
          </a:prstGeom>
          <a:noFill/>
        </p:spPr>
        <p:txBody>
          <a:bodyPr wrap="square" rtlCol="0">
            <a:spAutoFit/>
          </a:bodyPr>
          <a:lstStyle/>
          <a:p>
            <a:pPr algn="just">
              <a:lnSpc>
                <a:spcPct val="150000"/>
              </a:lnSpc>
              <a:spcAft>
                <a:spcPts val="0"/>
              </a:spcAft>
            </a:pPr>
            <a:r>
              <a:rPr lang="it-IT" sz="2400" b="1" kern="800" dirty="0">
                <a:latin typeface="Times New Roman" panose="02020603050405020304" pitchFamily="18" charset="0"/>
                <a:ea typeface="Times New Roman" panose="02020603050405020304" pitchFamily="18" charset="0"/>
              </a:rPr>
              <a:t>+</a:t>
            </a:r>
            <a:r>
              <a:rPr lang="nl-NL" sz="2400" b="1" kern="800" dirty="0">
                <a:latin typeface="Times New Roman" panose="02020603050405020304" pitchFamily="18" charset="0"/>
                <a:ea typeface="Times New Roman" panose="02020603050405020304" pitchFamily="18" charset="0"/>
              </a:rPr>
              <a:t> 24 consonants in English</a:t>
            </a:r>
            <a:endParaRPr lang="vi-VN" sz="2400" b="1" kern="8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en-US" sz="2400" b="1" kern="800" dirty="0">
                <a:latin typeface="Times New Roman" panose="02020603050405020304" pitchFamily="18" charset="0"/>
                <a:ea typeface="Times New Roman" panose="02020603050405020304" pitchFamily="18" charset="0"/>
              </a:rPr>
              <a:t>Vô thanh :</a:t>
            </a:r>
            <a:r>
              <a:rPr lang="vi-VN" sz="2400" kern="800" dirty="0">
                <a:latin typeface="Times New Roman" panose="02020603050405020304" pitchFamily="18" charset="0"/>
                <a:ea typeface="Times New Roman" panose="02020603050405020304" pitchFamily="18" charset="0"/>
              </a:rPr>
              <a:t> /p/, /f/, /</a:t>
            </a:r>
            <a:r>
              <a:rPr lang="vi-VN" sz="2400" kern="800" dirty="0">
                <a:latin typeface="Times New Roman" panose="02020603050405020304" pitchFamily="18" charset="0"/>
                <a:ea typeface="Times New Roman" panose="02020603050405020304" pitchFamily="18" charset="0"/>
                <a:sym typeface="Symbol" panose="05050102010706020507" pitchFamily="18" charset="2"/>
              </a:rPr>
              <a:t></a:t>
            </a:r>
            <a:r>
              <a:rPr lang="vi-VN" sz="2400" kern="800" dirty="0">
                <a:latin typeface="Times New Roman" panose="02020603050405020304" pitchFamily="18" charset="0"/>
                <a:ea typeface="Times New Roman" panose="02020603050405020304" pitchFamily="18" charset="0"/>
              </a:rPr>
              <a:t>/, /t/, /s/, /∫/, /t∫/, /k/, /h/. </a:t>
            </a:r>
          </a:p>
          <a:p>
            <a:pPr marL="342900" lvl="0" indent="-342900" algn="just">
              <a:lnSpc>
                <a:spcPct val="150000"/>
              </a:lnSpc>
              <a:spcAft>
                <a:spcPts val="0"/>
              </a:spcAft>
              <a:buFont typeface="Times New Roman" panose="02020603050405020304" pitchFamily="18" charset="0"/>
              <a:buChar char="-"/>
            </a:pPr>
            <a:r>
              <a:rPr lang="en-US" sz="2400" b="1" kern="800" dirty="0">
                <a:latin typeface="Times New Roman" panose="02020603050405020304" pitchFamily="18" charset="0"/>
                <a:ea typeface="Times New Roman" panose="02020603050405020304" pitchFamily="18" charset="0"/>
              </a:rPr>
              <a:t>Hữu thanh:</a:t>
            </a:r>
            <a:r>
              <a:rPr lang="vi-VN" sz="2400" kern="800" dirty="0">
                <a:latin typeface="Times New Roman" panose="02020603050405020304" pitchFamily="18" charset="0"/>
                <a:ea typeface="Times New Roman" panose="02020603050405020304" pitchFamily="18" charset="0"/>
              </a:rPr>
              <a:t>  /b/, /v/, /ð/, /d/, /z/, /Ʒ/, /dƷ/, /g/, /l/, /m/, /n/, /ŋ/, /r/, /w/, /j/.</a:t>
            </a:r>
            <a:endParaRPr lang="vi-VN" sz="2400" kern="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437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269341" cy="657497"/>
          </a:xfrm>
        </p:spPr>
        <p:txBody>
          <a:bodyPr>
            <a:normAutofit fontScale="90000"/>
          </a:bodyPr>
          <a:lstStyle/>
          <a:p>
            <a:r>
              <a:rPr lang="pt-BR" sz="3100" b="1" u="sng" dirty="0" smtClean="0"/>
              <a:t>*</a:t>
            </a:r>
            <a:r>
              <a:rPr lang="pt-BR" sz="3100" b="1" u="sng" dirty="0" smtClean="0">
                <a:solidFill>
                  <a:srgbClr val="FF0000"/>
                </a:solidFill>
              </a:rPr>
              <a:t>PHÁT </a:t>
            </a:r>
            <a:r>
              <a:rPr lang="pt-BR" sz="3100" b="1" u="sng" dirty="0">
                <a:solidFill>
                  <a:srgbClr val="FF0000"/>
                </a:solidFill>
              </a:rPr>
              <a:t>ÂM (PRONUNCIATION)</a:t>
            </a:r>
            <a:r>
              <a:rPr lang="pt-BR" sz="3100" b="1" dirty="0">
                <a:solidFill>
                  <a:srgbClr val="FF0000"/>
                </a:solidFill>
              </a:rPr>
              <a:t> : CÁCH PHÁT ÂM –S / ES V -ED</a:t>
            </a:r>
            <a:r>
              <a:rPr lang="vi-VN" dirty="0">
                <a:solidFill>
                  <a:srgbClr val="FF0000"/>
                </a:solidFill>
              </a:rPr>
              <a:t/>
            </a:r>
            <a:br>
              <a:rPr lang="vi-VN" dirty="0">
                <a:solidFill>
                  <a:srgbClr val="FF0000"/>
                </a:solidFill>
              </a:rPr>
            </a:br>
            <a:endParaRPr lang="vi-VN" dirty="0">
              <a:solidFill>
                <a:srgbClr val="FF0000"/>
              </a:solidFill>
            </a:endParaRPr>
          </a:p>
        </p:txBody>
      </p:sp>
      <p:sp>
        <p:nvSpPr>
          <p:cNvPr id="3" name="Content Placeholder 2"/>
          <p:cNvSpPr>
            <a:spLocks noGrp="1"/>
          </p:cNvSpPr>
          <p:nvPr>
            <p:ph idx="1"/>
          </p:nvPr>
        </p:nvSpPr>
        <p:spPr>
          <a:xfrm>
            <a:off x="677333" y="1267097"/>
            <a:ext cx="10399969" cy="4774265"/>
          </a:xfrm>
        </p:spPr>
        <p:txBody>
          <a:bodyPr/>
          <a:lstStyle/>
          <a:p>
            <a:r>
              <a:rPr lang="en-US" sz="2400" b="1" u="sng" dirty="0" smtClean="0">
                <a:solidFill>
                  <a:schemeClr val="accent2"/>
                </a:solidFill>
              </a:rPr>
              <a:t>1</a:t>
            </a:r>
            <a:r>
              <a:rPr lang="en-US" sz="2400" u="sng" dirty="0">
                <a:solidFill>
                  <a:schemeClr val="accent2"/>
                </a:solidFill>
              </a:rPr>
              <a:t>.</a:t>
            </a:r>
            <a:r>
              <a:rPr lang="en-US" sz="2400" u="sng" dirty="0" smtClean="0">
                <a:solidFill>
                  <a:schemeClr val="accent2"/>
                </a:solidFill>
              </a:rPr>
              <a:t> </a:t>
            </a:r>
            <a:r>
              <a:rPr lang="en-US" sz="2400" b="1" u="sng" dirty="0" smtClean="0">
                <a:solidFill>
                  <a:schemeClr val="accent2"/>
                </a:solidFill>
              </a:rPr>
              <a:t>Cách đọc đuôi: “ </a:t>
            </a:r>
            <a:r>
              <a:rPr lang="en-US" sz="2400" b="1" u="sng" dirty="0" err="1" smtClean="0">
                <a:solidFill>
                  <a:schemeClr val="accent2"/>
                </a:solidFill>
              </a:rPr>
              <a:t>es</a:t>
            </a:r>
            <a:r>
              <a:rPr lang="en-US" sz="2400" b="1" u="sng" dirty="0" smtClean="0">
                <a:solidFill>
                  <a:schemeClr val="accent2"/>
                </a:solidFill>
              </a:rPr>
              <a:t>”</a:t>
            </a:r>
          </a:p>
          <a:p>
            <a:endParaRPr lang="vi-VN" dirty="0"/>
          </a:p>
        </p:txBody>
      </p:sp>
      <p:graphicFrame>
        <p:nvGraphicFramePr>
          <p:cNvPr id="4" name="Table 3"/>
          <p:cNvGraphicFramePr>
            <a:graphicFrameLocks noGrp="1"/>
          </p:cNvGraphicFramePr>
          <p:nvPr>
            <p:extLst>
              <p:ext uri="{D42A27DB-BD31-4B8C-83A1-F6EECF244321}">
                <p14:modId xmlns:p14="http://schemas.microsoft.com/office/powerpoint/2010/main" val="866530733"/>
              </p:ext>
            </p:extLst>
          </p:nvPr>
        </p:nvGraphicFramePr>
        <p:xfrm>
          <a:off x="1045029" y="1763489"/>
          <a:ext cx="9065622" cy="4467491"/>
        </p:xfrm>
        <a:graphic>
          <a:graphicData uri="http://schemas.openxmlformats.org/drawingml/2006/table">
            <a:tbl>
              <a:tblPr firstRow="1" firstCol="1" lastRow="1" lastCol="1" bandRow="1" bandCol="1"/>
              <a:tblGrid>
                <a:gridCol w="1598875">
                  <a:extLst>
                    <a:ext uri="{9D8B030D-6E8A-4147-A177-3AD203B41FA5}">
                      <a16:colId xmlns:a16="http://schemas.microsoft.com/office/drawing/2014/main" val="1334254125"/>
                    </a:ext>
                  </a:extLst>
                </a:gridCol>
                <a:gridCol w="2025242">
                  <a:extLst>
                    <a:ext uri="{9D8B030D-6E8A-4147-A177-3AD203B41FA5}">
                      <a16:colId xmlns:a16="http://schemas.microsoft.com/office/drawing/2014/main" val="2196663094"/>
                    </a:ext>
                  </a:extLst>
                </a:gridCol>
                <a:gridCol w="2025242">
                  <a:extLst>
                    <a:ext uri="{9D8B030D-6E8A-4147-A177-3AD203B41FA5}">
                      <a16:colId xmlns:a16="http://schemas.microsoft.com/office/drawing/2014/main" val="4080141852"/>
                    </a:ext>
                  </a:extLst>
                </a:gridCol>
                <a:gridCol w="3416263">
                  <a:extLst>
                    <a:ext uri="{9D8B030D-6E8A-4147-A177-3AD203B41FA5}">
                      <a16:colId xmlns:a16="http://schemas.microsoft.com/office/drawing/2014/main" val="783354917"/>
                    </a:ext>
                  </a:extLst>
                </a:gridCol>
              </a:tblGrid>
              <a:tr h="687308">
                <a:tc>
                  <a:txBody>
                    <a:bodyPr/>
                    <a:lstStyle/>
                    <a:p>
                      <a:pPr>
                        <a:lnSpc>
                          <a:spcPts val="1800"/>
                        </a:lnSpc>
                        <a:spcAft>
                          <a:spcPts val="0"/>
                        </a:spcAft>
                        <a:tabLst>
                          <a:tab pos="457200" algn="l"/>
                          <a:tab pos="1143000" algn="l"/>
                        </a:tabLst>
                      </a:pPr>
                      <a:r>
                        <a:rPr lang="vi-VN" sz="2000" b="1" i="1" kern="800" dirty="0">
                          <a:effectLst/>
                          <a:latin typeface="Times New Roman" panose="02020603050405020304" pitchFamily="18" charset="0"/>
                          <a:ea typeface="Times New Roman" panose="02020603050405020304" pitchFamily="18" charset="0"/>
                        </a:rPr>
                        <a:t>Từ tận cùng là</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000" b="1" i="1" kern="800" dirty="0">
                          <a:effectLst/>
                          <a:latin typeface="Times New Roman" panose="02020603050405020304" pitchFamily="18" charset="0"/>
                          <a:ea typeface="Times New Roman" panose="02020603050405020304" pitchFamily="18" charset="0"/>
                        </a:rPr>
                        <a:t>Thường phát âm là</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000" b="1" i="1" kern="800" dirty="0">
                          <a:effectLst/>
                          <a:latin typeface="Times New Roman" panose="02020603050405020304" pitchFamily="18" charset="0"/>
                          <a:ea typeface="Times New Roman" panose="02020603050405020304" pitchFamily="18" charset="0"/>
                        </a:rPr>
                        <a:t>Thêm –S/ES đọc là</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000" b="1" i="1" kern="800">
                          <a:effectLst/>
                          <a:latin typeface="Times New Roman" panose="02020603050405020304" pitchFamily="18" charset="0"/>
                          <a:ea typeface="Times New Roman" panose="02020603050405020304" pitchFamily="18" charset="0"/>
                        </a:rPr>
                        <a:t>Ví dụ</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072146"/>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-p, -pe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800"/>
                        </a:lnSpc>
                        <a:spcAft>
                          <a:spcPts val="0"/>
                        </a:spcAft>
                        <a:tabLst>
                          <a:tab pos="457200" algn="l"/>
                          <a:tab pos="1143000" algn="l"/>
                        </a:tabLst>
                      </a:pPr>
                      <a:r>
                        <a:rPr lang="vi-VN" sz="2000" b="1" kern="800" dirty="0">
                          <a:effectLst/>
                          <a:latin typeface="Times New Roman" panose="02020603050405020304" pitchFamily="18" charset="0"/>
                          <a:ea typeface="Times New Roman" panose="02020603050405020304" pitchFamily="18" charset="0"/>
                        </a:rPr>
                        <a:t>/ p /</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5">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s /</a:t>
                      </a:r>
                      <a:endParaRPr lang="vi-VN" sz="2000" kern="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000" kern="800">
                          <a:effectLst/>
                          <a:latin typeface="Times New Roman" panose="02020603050405020304" pitchFamily="18" charset="0"/>
                          <a:ea typeface="Times New Roman" panose="02020603050405020304" pitchFamily="18" charset="0"/>
                        </a:rPr>
                        <a:t>Stop</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hope</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develop</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cope</a:t>
                      </a:r>
                      <a:r>
                        <a:rPr lang="vi-VN" sz="2000" b="1" i="1" kern="800">
                          <a:effectLst/>
                          <a:latin typeface="Times New Roman" panose="02020603050405020304" pitchFamily="18" charset="0"/>
                          <a:ea typeface="Times New Roman" panose="02020603050405020304" pitchFamily="18" charset="0"/>
                        </a:rPr>
                        <a:t>s</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4784740"/>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-t, -te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dirty="0">
                          <a:effectLst/>
                          <a:latin typeface="Times New Roman" panose="02020603050405020304" pitchFamily="18" charset="0"/>
                          <a:ea typeface="Times New Roman" panose="02020603050405020304" pitchFamily="18" charset="0"/>
                        </a:rPr>
                        <a:t>/ t /</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a:effectLst/>
                          <a:latin typeface="Times New Roman" panose="02020603050405020304" pitchFamily="18" charset="0"/>
                          <a:ea typeface="Times New Roman" panose="02020603050405020304" pitchFamily="18" charset="0"/>
                        </a:rPr>
                        <a:t>Bat</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a:t>
                      </a:r>
                      <a:r>
                        <a:rPr lang="vi-VN" sz="2000" b="1" i="1" kern="800">
                          <a:effectLst/>
                          <a:latin typeface="Times New Roman" panose="02020603050405020304" pitchFamily="18" charset="0"/>
                          <a:ea typeface="Times New Roman" panose="02020603050405020304" pitchFamily="18" charset="0"/>
                        </a:rPr>
                        <a:t> </a:t>
                      </a:r>
                      <a:r>
                        <a:rPr lang="vi-VN" sz="2000" kern="800">
                          <a:effectLst/>
                          <a:latin typeface="Times New Roman" panose="02020603050405020304" pitchFamily="18" charset="0"/>
                          <a:ea typeface="Times New Roman" panose="02020603050405020304" pitchFamily="18" charset="0"/>
                        </a:rPr>
                        <a:t>hat</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hate</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write</a:t>
                      </a:r>
                      <a:r>
                        <a:rPr lang="vi-VN" sz="2000" b="1" i="1" kern="800">
                          <a:effectLst/>
                          <a:latin typeface="Times New Roman" panose="02020603050405020304" pitchFamily="18" charset="0"/>
                          <a:ea typeface="Times New Roman" panose="02020603050405020304" pitchFamily="18" charset="0"/>
                        </a:rPr>
                        <a:t>s</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87920673"/>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-k, -ke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dirty="0">
                          <a:effectLst/>
                          <a:latin typeface="Times New Roman" panose="02020603050405020304" pitchFamily="18" charset="0"/>
                          <a:ea typeface="Times New Roman" panose="02020603050405020304" pitchFamily="18" charset="0"/>
                        </a:rPr>
                        <a:t>/ k /</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a:effectLst/>
                          <a:latin typeface="Times New Roman" panose="02020603050405020304" pitchFamily="18" charset="0"/>
                          <a:ea typeface="Times New Roman" panose="02020603050405020304" pitchFamily="18" charset="0"/>
                        </a:rPr>
                        <a:t>Book</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look</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break</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make</a:t>
                      </a:r>
                      <a:r>
                        <a:rPr lang="vi-VN" sz="2000" b="1" i="1" kern="800">
                          <a:effectLst/>
                          <a:latin typeface="Times New Roman" panose="02020603050405020304" pitchFamily="18" charset="0"/>
                          <a:ea typeface="Times New Roman" panose="02020603050405020304" pitchFamily="18" charset="0"/>
                        </a:rPr>
                        <a:t>s</a:t>
                      </a:r>
                      <a:r>
                        <a:rPr lang="vi-VN" sz="2000" kern="8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6467477"/>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-gh, -ph</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dirty="0">
                          <a:effectLst/>
                          <a:latin typeface="Times New Roman" panose="02020603050405020304" pitchFamily="18" charset="0"/>
                          <a:ea typeface="Times New Roman" panose="02020603050405020304" pitchFamily="18" charset="0"/>
                        </a:rPr>
                        <a:t>/ f /</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Laugh</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photograph</a:t>
                      </a:r>
                      <a:r>
                        <a:rPr lang="vi-VN" sz="2000" b="1" i="1" kern="800" dirty="0">
                          <a:effectLst/>
                          <a:latin typeface="Times New Roman" panose="02020603050405020304" pitchFamily="18" charset="0"/>
                          <a:ea typeface="Times New Roman" panose="02020603050405020304" pitchFamily="18" charset="0"/>
                        </a:rPr>
                        <a:t>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08811408"/>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-th</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θ /</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Length</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death</a:t>
                      </a:r>
                      <a:r>
                        <a:rPr lang="vi-VN" sz="2000" b="1" i="1" kern="800" dirty="0">
                          <a:effectLst/>
                          <a:latin typeface="Times New Roman" panose="02020603050405020304" pitchFamily="18" charset="0"/>
                          <a:ea typeface="Times New Roman" panose="02020603050405020304" pitchFamily="18" charset="0"/>
                        </a:rPr>
                        <a:t>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535535"/>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-x, -s, -ce, -se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s /</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5">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iz /</a:t>
                      </a:r>
                      <a:endParaRPr lang="vi-VN" sz="2000" kern="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Boxe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kiss</a:t>
                      </a:r>
                      <a:r>
                        <a:rPr lang="vi-VN" sz="2000" b="1" i="1" kern="800" dirty="0">
                          <a:effectLst/>
                          <a:latin typeface="Times New Roman" panose="02020603050405020304" pitchFamily="18" charset="0"/>
                          <a:ea typeface="Times New Roman" panose="02020603050405020304" pitchFamily="18" charset="0"/>
                        </a:rPr>
                        <a:t>es</a:t>
                      </a:r>
                      <a:r>
                        <a:rPr lang="vi-VN" sz="2000" kern="800" dirty="0">
                          <a:effectLst/>
                          <a:latin typeface="Times New Roman" panose="02020603050405020304" pitchFamily="18" charset="0"/>
                          <a:ea typeface="Times New Roman" panose="02020603050405020304" pitchFamily="18" charset="0"/>
                        </a:rPr>
                        <a:t>, piece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house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2495292"/>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-se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z /</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Use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(v), browse</a:t>
                      </a:r>
                      <a:r>
                        <a:rPr lang="vi-VN" sz="2000" b="1" i="1" kern="800" dirty="0">
                          <a:effectLst/>
                          <a:latin typeface="Times New Roman" panose="02020603050405020304" pitchFamily="18" charset="0"/>
                          <a:ea typeface="Times New Roman" panose="02020603050405020304" pitchFamily="18" charset="0"/>
                        </a:rPr>
                        <a:t>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2098965"/>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-sh</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 /</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Wash</a:t>
                      </a:r>
                      <a:r>
                        <a:rPr lang="vi-VN" sz="2000" b="1" i="1" kern="800" dirty="0">
                          <a:effectLst/>
                          <a:latin typeface="Times New Roman" panose="02020603050405020304" pitchFamily="18" charset="0"/>
                          <a:ea typeface="Times New Roman" panose="02020603050405020304" pitchFamily="18" charset="0"/>
                        </a:rPr>
                        <a:t>es</a:t>
                      </a:r>
                      <a:r>
                        <a:rPr lang="vi-VN" sz="2000" kern="800" dirty="0">
                          <a:effectLst/>
                          <a:latin typeface="Times New Roman" panose="02020603050405020304" pitchFamily="18" charset="0"/>
                          <a:ea typeface="Times New Roman" panose="02020603050405020304" pitchFamily="18" charset="0"/>
                        </a:rPr>
                        <a:t>, smash</a:t>
                      </a:r>
                      <a:r>
                        <a:rPr lang="vi-VN" sz="2000" b="1" i="1" kern="800" dirty="0">
                          <a:effectLst/>
                          <a:latin typeface="Times New Roman" panose="02020603050405020304" pitchFamily="18" charset="0"/>
                          <a:ea typeface="Times New Roman" panose="02020603050405020304" pitchFamily="18" charset="0"/>
                        </a:rPr>
                        <a:t>es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6668589"/>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-ge</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 dz /</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Language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bridge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range</a:t>
                      </a:r>
                      <a:r>
                        <a:rPr lang="vi-VN" sz="2000" b="1" i="1" kern="800" dirty="0">
                          <a:effectLst/>
                          <a:latin typeface="Times New Roman" panose="02020603050405020304" pitchFamily="18" charset="0"/>
                          <a:ea typeface="Times New Roman" panose="02020603050405020304" pitchFamily="18" charset="0"/>
                        </a:rPr>
                        <a:t>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9632574"/>
                  </a:ext>
                </a:extLst>
              </a:tr>
              <a:tr h="343653">
                <a:tc>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-ch</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a:t>
                      </a:r>
                      <a:r>
                        <a:rPr lang="vi-VN" sz="2000" b="1" i="1" kern="800">
                          <a:effectLst/>
                          <a:latin typeface="Times New Roman" panose="02020603050405020304" pitchFamily="18" charset="0"/>
                          <a:ea typeface="Times New Roman" panose="02020603050405020304" pitchFamily="18" charset="0"/>
                        </a:rPr>
                        <a:t> t</a:t>
                      </a:r>
                      <a:r>
                        <a:rPr lang="vi-VN" sz="2000" i="1" kern="800">
                          <a:effectLst/>
                          <a:latin typeface="Times New Roman" panose="02020603050405020304" pitchFamily="18" charset="0"/>
                          <a:ea typeface="Times New Roman" panose="02020603050405020304" pitchFamily="18" charset="0"/>
                        </a:rPr>
                        <a:t>∫</a:t>
                      </a:r>
                      <a:r>
                        <a:rPr lang="vi-VN" sz="2000" kern="800">
                          <a:effectLst/>
                          <a:latin typeface="Times New Roman" panose="02020603050405020304" pitchFamily="18" charset="0"/>
                          <a:ea typeface="Times New Roman" panose="02020603050405020304" pitchFamily="18" charset="0"/>
                        </a:rPr>
                        <a:t>  </a:t>
                      </a:r>
                      <a:r>
                        <a:rPr lang="vi-VN" sz="2000" b="1" kern="800">
                          <a:effectLst/>
                          <a:latin typeface="Times New Roman" panose="02020603050405020304" pitchFamily="18" charset="0"/>
                          <a:ea typeface="Times New Roman" panose="02020603050405020304" pitchFamily="18" charset="0"/>
                        </a:rPr>
                        <a:t>/</a:t>
                      </a:r>
                      <a:endParaRPr lang="vi-VN" sz="20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Watch</a:t>
                      </a:r>
                      <a:r>
                        <a:rPr lang="vi-VN" sz="2000" b="1" i="1" kern="800" dirty="0">
                          <a:effectLst/>
                          <a:latin typeface="Times New Roman" panose="02020603050405020304" pitchFamily="18" charset="0"/>
                          <a:ea typeface="Times New Roman" panose="02020603050405020304" pitchFamily="18" charset="0"/>
                        </a:rPr>
                        <a:t>es</a:t>
                      </a:r>
                      <a:r>
                        <a:rPr lang="vi-VN" sz="2000" kern="800" dirty="0">
                          <a:effectLst/>
                          <a:latin typeface="Times New Roman" panose="02020603050405020304" pitchFamily="18" charset="0"/>
                          <a:ea typeface="Times New Roman" panose="02020603050405020304" pitchFamily="18" charset="0"/>
                        </a:rPr>
                        <a:t>, match</a:t>
                      </a:r>
                      <a:r>
                        <a:rPr lang="vi-VN" sz="2000" b="1" i="1" kern="800" dirty="0">
                          <a:effectLst/>
                          <a:latin typeface="Times New Roman" panose="02020603050405020304" pitchFamily="18" charset="0"/>
                          <a:ea typeface="Times New Roman" panose="02020603050405020304" pitchFamily="18" charset="0"/>
                        </a:rPr>
                        <a:t>es</a:t>
                      </a:r>
                      <a:r>
                        <a:rPr lang="vi-VN" sz="2000" kern="800" dirty="0">
                          <a:effectLst/>
                          <a:latin typeface="Times New Roman" panose="02020603050405020304" pitchFamily="18" charset="0"/>
                          <a:ea typeface="Times New Roman" panose="02020603050405020304" pitchFamily="18" charset="0"/>
                        </a:rPr>
                        <a:t>, catch</a:t>
                      </a:r>
                      <a:r>
                        <a:rPr lang="vi-VN" sz="2000" b="1" i="1" kern="800" dirty="0">
                          <a:effectLst/>
                          <a:latin typeface="Times New Roman" panose="02020603050405020304" pitchFamily="18" charset="0"/>
                          <a:ea typeface="Times New Roman" panose="02020603050405020304" pitchFamily="18" charset="0"/>
                        </a:rPr>
                        <a:t>es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1301501"/>
                  </a:ext>
                </a:extLst>
              </a:tr>
              <a:tr h="343653">
                <a:tc gridSpan="2">
                  <a:txBody>
                    <a:bodyPr/>
                    <a:lstStyle/>
                    <a:p>
                      <a:pPr>
                        <a:lnSpc>
                          <a:spcPts val="1800"/>
                        </a:lnSpc>
                        <a:spcAft>
                          <a:spcPts val="0"/>
                        </a:spcAft>
                        <a:tabLst>
                          <a:tab pos="457200" algn="l"/>
                          <a:tab pos="1143000" algn="l"/>
                        </a:tabLst>
                      </a:pPr>
                      <a:r>
                        <a:rPr lang="vi-VN" sz="2000" b="1" kern="800">
                          <a:effectLst/>
                          <a:latin typeface="Times New Roman" panose="02020603050405020304" pitchFamily="18" charset="0"/>
                          <a:ea typeface="Times New Roman" panose="02020603050405020304" pitchFamily="18" charset="0"/>
                        </a:rPr>
                        <a:t>Trường hợp còn lại</a:t>
                      </a:r>
                      <a:endParaRPr lang="vi-VN" sz="2000" kern="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ts val="1800"/>
                        </a:lnSpc>
                        <a:spcAft>
                          <a:spcPts val="0"/>
                        </a:spcAft>
                        <a:tabLst>
                          <a:tab pos="457200" algn="l"/>
                          <a:tab pos="1143000" algn="l"/>
                        </a:tabLst>
                      </a:pPr>
                      <a:r>
                        <a:rPr lang="vi-VN" sz="2000" b="1" kern="800" dirty="0">
                          <a:effectLst/>
                          <a:latin typeface="Times New Roman" panose="02020603050405020304" pitchFamily="18" charset="0"/>
                          <a:ea typeface="Times New Roman" panose="02020603050405020304" pitchFamily="18" charset="0"/>
                        </a:rPr>
                        <a:t>/ z /</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000" kern="800" dirty="0">
                          <a:effectLst/>
                          <a:latin typeface="Times New Roman" panose="02020603050405020304" pitchFamily="18" charset="0"/>
                          <a:ea typeface="Times New Roman" panose="02020603050405020304" pitchFamily="18" charset="0"/>
                        </a:rPr>
                        <a:t>Pen</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table</a:t>
                      </a:r>
                      <a:r>
                        <a:rPr lang="vi-VN" sz="2000" b="1" i="1" kern="800" dirty="0">
                          <a:effectLst/>
                          <a:latin typeface="Times New Roman" panose="02020603050405020304" pitchFamily="18" charset="0"/>
                          <a:ea typeface="Times New Roman" panose="02020603050405020304" pitchFamily="18" charset="0"/>
                        </a:rPr>
                        <a:t>s</a:t>
                      </a:r>
                      <a:r>
                        <a:rPr lang="vi-VN" sz="2000" kern="800" dirty="0">
                          <a:effectLst/>
                          <a:latin typeface="Times New Roman" panose="02020603050405020304" pitchFamily="18" charset="0"/>
                          <a:ea typeface="Times New Roman" panose="02020603050405020304" pitchFamily="18" charset="0"/>
                        </a:rPr>
                        <a:t>, disappear</a:t>
                      </a:r>
                      <a:r>
                        <a:rPr lang="vi-VN" sz="2000" b="1" i="1" kern="800" dirty="0">
                          <a:effectLst/>
                          <a:latin typeface="Times New Roman" panose="02020603050405020304" pitchFamily="18" charset="0"/>
                          <a:ea typeface="Times New Roman" panose="02020603050405020304" pitchFamily="18" charset="0"/>
                        </a:rPr>
                        <a:t>s</a:t>
                      </a:r>
                      <a:endParaRPr lang="vi-VN" sz="2000" kern="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4634253"/>
                  </a:ext>
                </a:extLst>
              </a:tr>
            </a:tbl>
          </a:graphicData>
        </a:graphic>
      </p:graphicFrame>
    </p:spTree>
    <p:extLst>
      <p:ext uri="{BB962C8B-B14F-4D97-AF65-F5344CB8AC3E}">
        <p14:creationId xmlns:p14="http://schemas.microsoft.com/office/powerpoint/2010/main" val="260506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9120"/>
          </a:xfrm>
        </p:spPr>
        <p:txBody>
          <a:bodyPr>
            <a:normAutofit/>
          </a:bodyPr>
          <a:lstStyle/>
          <a:p>
            <a:r>
              <a:rPr lang="en-US" sz="2400" b="1" u="sng" dirty="0" smtClean="0"/>
              <a:t>2. Cách đọc đuôi “</a:t>
            </a:r>
            <a:r>
              <a:rPr lang="en-US" sz="2400" b="1" u="sng" dirty="0" err="1" smtClean="0"/>
              <a:t>ed</a:t>
            </a:r>
            <a:r>
              <a:rPr lang="en-US" sz="2400" b="1" u="sng" dirty="0" smtClean="0"/>
              <a:t>”</a:t>
            </a:r>
            <a:endParaRPr lang="vi-VN" sz="2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6763293"/>
              </p:ext>
            </p:extLst>
          </p:nvPr>
        </p:nvGraphicFramePr>
        <p:xfrm>
          <a:off x="650582" y="1188719"/>
          <a:ext cx="9446381" cy="5212082"/>
        </p:xfrm>
        <a:graphic>
          <a:graphicData uri="http://schemas.openxmlformats.org/drawingml/2006/table">
            <a:tbl>
              <a:tblPr firstRow="1" firstCol="1" lastRow="1" lastCol="1" bandRow="1" bandCol="1"/>
              <a:tblGrid>
                <a:gridCol w="1749329">
                  <a:extLst>
                    <a:ext uri="{9D8B030D-6E8A-4147-A177-3AD203B41FA5}">
                      <a16:colId xmlns:a16="http://schemas.microsoft.com/office/drawing/2014/main" val="2894295197"/>
                    </a:ext>
                  </a:extLst>
                </a:gridCol>
                <a:gridCol w="2215818">
                  <a:extLst>
                    <a:ext uri="{9D8B030D-6E8A-4147-A177-3AD203B41FA5}">
                      <a16:colId xmlns:a16="http://schemas.microsoft.com/office/drawing/2014/main" val="3376053530"/>
                    </a:ext>
                  </a:extLst>
                </a:gridCol>
                <a:gridCol w="2215818">
                  <a:extLst>
                    <a:ext uri="{9D8B030D-6E8A-4147-A177-3AD203B41FA5}">
                      <a16:colId xmlns:a16="http://schemas.microsoft.com/office/drawing/2014/main" val="2710088856"/>
                    </a:ext>
                  </a:extLst>
                </a:gridCol>
                <a:gridCol w="3265416">
                  <a:extLst>
                    <a:ext uri="{9D8B030D-6E8A-4147-A177-3AD203B41FA5}">
                      <a16:colId xmlns:a16="http://schemas.microsoft.com/office/drawing/2014/main" val="1584328444"/>
                    </a:ext>
                  </a:extLst>
                </a:gridCol>
              </a:tblGrid>
              <a:tr h="606296">
                <a:tc>
                  <a:txBody>
                    <a:bodyPr/>
                    <a:lstStyle/>
                    <a:p>
                      <a:pPr>
                        <a:lnSpc>
                          <a:spcPts val="1800"/>
                        </a:lnSpc>
                        <a:spcAft>
                          <a:spcPts val="0"/>
                        </a:spcAft>
                        <a:tabLst>
                          <a:tab pos="457200" algn="l"/>
                          <a:tab pos="1143000" algn="l"/>
                        </a:tabLst>
                      </a:pPr>
                      <a:r>
                        <a:rPr lang="vi-VN" sz="2400" b="1" i="1" kern="800" dirty="0">
                          <a:effectLst/>
                          <a:latin typeface="Times New Roman" panose="02020603050405020304" pitchFamily="18" charset="0"/>
                          <a:ea typeface="Times New Roman" panose="02020603050405020304" pitchFamily="18" charset="0"/>
                        </a:rPr>
                        <a:t>Từ tận cùng là</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400" b="1" i="1" kern="800" dirty="0">
                          <a:effectLst/>
                          <a:latin typeface="Times New Roman" panose="02020603050405020304" pitchFamily="18" charset="0"/>
                          <a:ea typeface="Times New Roman" panose="02020603050405020304" pitchFamily="18" charset="0"/>
                        </a:rPr>
                        <a:t>Thường phát âm là</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400" b="1" i="1" kern="800">
                          <a:effectLst/>
                          <a:latin typeface="Times New Roman" panose="02020603050405020304" pitchFamily="18" charset="0"/>
                          <a:ea typeface="Times New Roman" panose="02020603050405020304" pitchFamily="18" charset="0"/>
                        </a:rPr>
                        <a:t>Thêm –ED đọc là</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400" b="1" i="1" kern="800">
                          <a:effectLst/>
                          <a:latin typeface="Times New Roman" panose="02020603050405020304" pitchFamily="18" charset="0"/>
                          <a:ea typeface="Times New Roman" panose="02020603050405020304" pitchFamily="18" charset="0"/>
                        </a:rPr>
                        <a:t>Ví dụ</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5743926"/>
                  </a:ext>
                </a:extLst>
              </a:tr>
              <a:tr h="510490">
                <a:tc>
                  <a:txBody>
                    <a:bodyPr/>
                    <a:lstStyle/>
                    <a:p>
                      <a:pP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-d, -de</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d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id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400" kern="800">
                          <a:effectLst/>
                          <a:latin typeface="Times New Roman" panose="02020603050405020304" pitchFamily="18" charset="0"/>
                          <a:ea typeface="Times New Roman" panose="02020603050405020304" pitchFamily="18" charset="0"/>
                        </a:rPr>
                        <a:t>Decide</a:t>
                      </a:r>
                      <a:r>
                        <a:rPr lang="vi-VN" sz="2400" b="1" i="1" kern="800">
                          <a:effectLst/>
                          <a:latin typeface="Times New Roman" panose="02020603050405020304" pitchFamily="18" charset="0"/>
                          <a:ea typeface="Times New Roman" panose="02020603050405020304" pitchFamily="18" charset="0"/>
                        </a:rPr>
                        <a:t>d</a:t>
                      </a:r>
                      <a:r>
                        <a:rPr lang="vi-VN" sz="2400" kern="800">
                          <a:effectLst/>
                          <a:latin typeface="Times New Roman" panose="02020603050405020304" pitchFamily="18" charset="0"/>
                          <a:ea typeface="Times New Roman" panose="02020603050405020304" pitchFamily="18" charset="0"/>
                        </a:rPr>
                        <a:t>, need</a:t>
                      </a:r>
                      <a:r>
                        <a:rPr lang="vi-VN" sz="2400" b="1" i="1" kern="800">
                          <a:effectLst/>
                          <a:latin typeface="Times New Roman" panose="02020603050405020304" pitchFamily="18" charset="0"/>
                          <a:ea typeface="Times New Roman" panose="02020603050405020304" pitchFamily="18" charset="0"/>
                        </a:rPr>
                        <a:t>ed</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57220131"/>
                  </a:ext>
                </a:extLst>
              </a:tr>
              <a:tr h="510490">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-t, -te</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t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a:effectLst/>
                          <a:latin typeface="Times New Roman" panose="02020603050405020304" pitchFamily="18" charset="0"/>
                          <a:ea typeface="Times New Roman" panose="02020603050405020304" pitchFamily="18" charset="0"/>
                        </a:rPr>
                        <a:t>Want</a:t>
                      </a:r>
                      <a:r>
                        <a:rPr lang="vi-VN" sz="2400" b="1" i="1" kern="800">
                          <a:effectLst/>
                          <a:latin typeface="Times New Roman" panose="02020603050405020304" pitchFamily="18" charset="0"/>
                          <a:ea typeface="Times New Roman" panose="02020603050405020304" pitchFamily="18" charset="0"/>
                        </a:rPr>
                        <a:t>ed</a:t>
                      </a:r>
                      <a:r>
                        <a:rPr lang="vi-VN" sz="2400" kern="800">
                          <a:effectLst/>
                          <a:latin typeface="Times New Roman" panose="02020603050405020304" pitchFamily="18" charset="0"/>
                          <a:ea typeface="Times New Roman" panose="02020603050405020304" pitchFamily="18" charset="0"/>
                        </a:rPr>
                        <a:t>, dedicate</a:t>
                      </a:r>
                      <a:r>
                        <a:rPr lang="vi-VN" sz="2400" b="1" i="1" kern="800">
                          <a:effectLst/>
                          <a:latin typeface="Times New Roman" panose="02020603050405020304" pitchFamily="18" charset="0"/>
                          <a:ea typeface="Times New Roman" panose="02020603050405020304" pitchFamily="18" charset="0"/>
                        </a:rPr>
                        <a:t>d</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053568"/>
                  </a:ext>
                </a:extLst>
              </a:tr>
              <a:tr h="510490">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-k, -ke</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k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6">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t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Look</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cake</a:t>
                      </a:r>
                      <a:r>
                        <a:rPr lang="vi-VN" sz="2400" b="1" i="1" kern="800" dirty="0">
                          <a:effectLst/>
                          <a:latin typeface="Times New Roman" panose="02020603050405020304" pitchFamily="18" charset="0"/>
                          <a:ea typeface="Times New Roman" panose="02020603050405020304" pitchFamily="18" charset="0"/>
                        </a:rPr>
                        <a:t>d</a:t>
                      </a:r>
                      <a:r>
                        <a:rPr lang="vi-VN" sz="2400" kern="800" dirty="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0035004"/>
                  </a:ext>
                </a:extLst>
              </a:tr>
              <a:tr h="510490">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-gh, -ph</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f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Laugh</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paragraph</a:t>
                      </a:r>
                      <a:r>
                        <a:rPr lang="vi-VN" sz="2400" b="1" i="1" kern="800" dirty="0">
                          <a:effectLst/>
                          <a:latin typeface="Times New Roman" panose="02020603050405020304" pitchFamily="18" charset="0"/>
                          <a:ea typeface="Times New Roman" panose="02020603050405020304" pitchFamily="18" charset="0"/>
                        </a:rPr>
                        <a:t>ed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22869718"/>
                  </a:ext>
                </a:extLst>
              </a:tr>
              <a:tr h="514282">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-x, -s, -ce, -se</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800"/>
                        </a:lnSpc>
                        <a:spcAft>
                          <a:spcPts val="0"/>
                        </a:spcAft>
                        <a:tabLst>
                          <a:tab pos="457200" algn="l"/>
                          <a:tab pos="1143000" algn="l"/>
                        </a:tabLst>
                      </a:pPr>
                      <a:r>
                        <a:rPr lang="vi-VN" sz="2400" b="1" kern="800" dirty="0">
                          <a:effectLst/>
                          <a:latin typeface="Times New Roman" panose="02020603050405020304" pitchFamily="18" charset="0"/>
                          <a:ea typeface="Times New Roman" panose="02020603050405020304" pitchFamily="18" charset="0"/>
                        </a:rPr>
                        <a:t>/ s /</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Mix</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miss</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pronounce</a:t>
                      </a:r>
                      <a:r>
                        <a:rPr lang="vi-VN" sz="2400" b="1" i="1" kern="800" dirty="0">
                          <a:effectLst/>
                          <a:latin typeface="Times New Roman" panose="02020603050405020304" pitchFamily="18" charset="0"/>
                          <a:ea typeface="Times New Roman" panose="02020603050405020304" pitchFamily="18" charset="0"/>
                        </a:rPr>
                        <a:t>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79771131"/>
                  </a:ext>
                </a:extLst>
              </a:tr>
              <a:tr h="514282">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-p, -pe</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 p /</a:t>
                      </a:r>
                      <a:endParaRPr lang="vi-VN" sz="2400" kern="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Drop</a:t>
                      </a:r>
                      <a:r>
                        <a:rPr lang="vi-VN" sz="2400" b="1" i="1" kern="800" dirty="0">
                          <a:effectLst/>
                          <a:latin typeface="Times New Roman" panose="02020603050405020304" pitchFamily="18" charset="0"/>
                          <a:ea typeface="Times New Roman" panose="02020603050405020304" pitchFamily="18" charset="0"/>
                        </a:rPr>
                        <a:t>ped</a:t>
                      </a:r>
                      <a:r>
                        <a:rPr lang="vi-VN" sz="2400" kern="800" dirty="0">
                          <a:effectLst/>
                          <a:latin typeface="Times New Roman" panose="02020603050405020304" pitchFamily="18" charset="0"/>
                          <a:ea typeface="Times New Roman" panose="02020603050405020304" pitchFamily="18" charset="0"/>
                        </a:rPr>
                        <a:t>, develop</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rope</a:t>
                      </a:r>
                      <a:r>
                        <a:rPr lang="vi-VN" sz="2400" b="1" i="1" kern="800" dirty="0">
                          <a:effectLst/>
                          <a:latin typeface="Times New Roman" panose="02020603050405020304" pitchFamily="18" charset="0"/>
                          <a:ea typeface="Times New Roman" panose="02020603050405020304" pitchFamily="18" charset="0"/>
                        </a:rPr>
                        <a:t>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90401"/>
                  </a:ext>
                </a:extLst>
              </a:tr>
              <a:tr h="510490">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-sh</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 ∫ /</a:t>
                      </a:r>
                      <a:endParaRPr lang="vi-VN" sz="2400" kern="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Establish</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finish</a:t>
                      </a:r>
                      <a:r>
                        <a:rPr lang="vi-VN" sz="2400" b="1" i="1" kern="800" dirty="0">
                          <a:effectLst/>
                          <a:latin typeface="Times New Roman" panose="02020603050405020304" pitchFamily="18" charset="0"/>
                          <a:ea typeface="Times New Roman" panose="02020603050405020304" pitchFamily="18" charset="0"/>
                        </a:rPr>
                        <a:t>ed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42327143"/>
                  </a:ext>
                </a:extLst>
              </a:tr>
              <a:tr h="510490">
                <a:tc>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-ch</a:t>
                      </a:r>
                      <a:endParaRPr lang="vi-VN" sz="2400" kern="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 </a:t>
                      </a:r>
                      <a:r>
                        <a:rPr lang="vi-VN" sz="2400" b="1" i="1" kern="800">
                          <a:effectLst/>
                          <a:latin typeface="Times New Roman" panose="02020603050405020304" pitchFamily="18" charset="0"/>
                          <a:ea typeface="Times New Roman" panose="02020603050405020304" pitchFamily="18" charset="0"/>
                        </a:rPr>
                        <a:t>t</a:t>
                      </a:r>
                      <a:r>
                        <a:rPr lang="vi-VN" sz="2400" i="1" kern="800">
                          <a:effectLst/>
                          <a:latin typeface="Times New Roman" panose="02020603050405020304" pitchFamily="18" charset="0"/>
                          <a:ea typeface="Times New Roman" panose="02020603050405020304" pitchFamily="18" charset="0"/>
                        </a:rPr>
                        <a:t>∫</a:t>
                      </a:r>
                      <a:r>
                        <a:rPr lang="vi-VN" sz="2400" kern="800">
                          <a:effectLst/>
                          <a:latin typeface="Times New Roman" panose="02020603050405020304" pitchFamily="18" charset="0"/>
                          <a:ea typeface="Times New Roman" panose="02020603050405020304" pitchFamily="18" charset="0"/>
                        </a:rPr>
                        <a:t>  </a:t>
                      </a:r>
                      <a:r>
                        <a:rPr lang="vi-VN" sz="2400" b="1" kern="800">
                          <a:effectLst/>
                          <a:latin typeface="Times New Roman" panose="02020603050405020304" pitchFamily="18" charset="0"/>
                          <a:ea typeface="Times New Roman" panose="02020603050405020304" pitchFamily="18" charset="0"/>
                        </a:rPr>
                        <a:t> /</a:t>
                      </a:r>
                      <a:endParaRPr lang="vi-VN" sz="2400" kern="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vi-VN"/>
                    </a:p>
                  </a:txBody>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Scratch</a:t>
                      </a:r>
                      <a:r>
                        <a:rPr lang="vi-VN" sz="2400" b="1" i="1" kern="800" dirty="0">
                          <a:effectLst/>
                          <a:latin typeface="Times New Roman" panose="02020603050405020304" pitchFamily="18" charset="0"/>
                          <a:ea typeface="Times New Roman" panose="02020603050405020304" pitchFamily="18" charset="0"/>
                        </a:rPr>
                        <a:t>ed</a:t>
                      </a:r>
                      <a:r>
                        <a:rPr lang="vi-VN" sz="2400" kern="800" dirty="0">
                          <a:effectLst/>
                          <a:latin typeface="Times New Roman" panose="02020603050405020304" pitchFamily="18" charset="0"/>
                          <a:ea typeface="Times New Roman" panose="02020603050405020304" pitchFamily="18" charset="0"/>
                        </a:rPr>
                        <a:t>, stretch</a:t>
                      </a:r>
                      <a:r>
                        <a:rPr lang="vi-VN" sz="2400" b="1" i="1" kern="800" dirty="0">
                          <a:effectLst/>
                          <a:latin typeface="Times New Roman" panose="02020603050405020304" pitchFamily="18" charset="0"/>
                          <a:ea typeface="Times New Roman" panose="02020603050405020304" pitchFamily="18" charset="0"/>
                        </a:rPr>
                        <a:t>ed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539740"/>
                  </a:ext>
                </a:extLst>
              </a:tr>
              <a:tr h="514282">
                <a:tc gridSpan="2">
                  <a:txBody>
                    <a:bodyPr/>
                    <a:lstStyle/>
                    <a:p>
                      <a:pP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Trường hợp còn lại và các nguyên âm</a:t>
                      </a:r>
                      <a:endParaRPr lang="vi-VN" sz="2400" kern="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ts val="1800"/>
                        </a:lnSpc>
                        <a:spcAft>
                          <a:spcPts val="0"/>
                        </a:spcAft>
                        <a:tabLst>
                          <a:tab pos="457200" algn="l"/>
                          <a:tab pos="1143000" algn="l"/>
                        </a:tabLst>
                      </a:pPr>
                      <a:r>
                        <a:rPr lang="vi-VN" sz="2400" b="1" kern="800">
                          <a:effectLst/>
                          <a:latin typeface="Times New Roman" panose="02020603050405020304" pitchFamily="18" charset="0"/>
                          <a:ea typeface="Times New Roman" panose="02020603050405020304" pitchFamily="18" charset="0"/>
                        </a:rPr>
                        <a:t>/ d /</a:t>
                      </a:r>
                      <a:endParaRPr lang="vi-VN" sz="2400" kern="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tabLst>
                          <a:tab pos="457200" algn="l"/>
                          <a:tab pos="1143000" algn="l"/>
                        </a:tabLst>
                      </a:pPr>
                      <a:r>
                        <a:rPr lang="vi-VN" sz="2400" kern="800" dirty="0">
                          <a:effectLst/>
                          <a:latin typeface="Times New Roman" panose="02020603050405020304" pitchFamily="18" charset="0"/>
                          <a:ea typeface="Times New Roman" panose="02020603050405020304" pitchFamily="18" charset="0"/>
                        </a:rPr>
                        <a:t>Use</a:t>
                      </a:r>
                      <a:r>
                        <a:rPr lang="vi-VN" sz="2400" b="1" i="1" kern="800" dirty="0">
                          <a:effectLst/>
                          <a:latin typeface="Times New Roman" panose="02020603050405020304" pitchFamily="18" charset="0"/>
                          <a:ea typeface="Times New Roman" panose="02020603050405020304" pitchFamily="18" charset="0"/>
                        </a:rPr>
                        <a:t>d</a:t>
                      </a:r>
                      <a:r>
                        <a:rPr lang="vi-VN" sz="2400" kern="800" dirty="0">
                          <a:effectLst/>
                          <a:latin typeface="Times New Roman" panose="02020603050405020304" pitchFamily="18" charset="0"/>
                          <a:ea typeface="Times New Roman" panose="02020603050405020304" pitchFamily="18" charset="0"/>
                        </a:rPr>
                        <a:t> (v), prepare</a:t>
                      </a:r>
                      <a:r>
                        <a:rPr lang="vi-VN" sz="2400" b="1" i="1" kern="800" dirty="0">
                          <a:effectLst/>
                          <a:latin typeface="Times New Roman" panose="02020603050405020304" pitchFamily="18" charset="0"/>
                          <a:ea typeface="Times New Roman" panose="02020603050405020304" pitchFamily="18" charset="0"/>
                        </a:rPr>
                        <a:t>d</a:t>
                      </a:r>
                      <a:r>
                        <a:rPr lang="vi-VN" sz="2400" kern="800" dirty="0">
                          <a:effectLst/>
                          <a:latin typeface="Times New Roman" panose="02020603050405020304" pitchFamily="18" charset="0"/>
                          <a:ea typeface="Times New Roman" panose="02020603050405020304" pitchFamily="18" charset="0"/>
                        </a:rPr>
                        <a:t>, clean</a:t>
                      </a:r>
                      <a:r>
                        <a:rPr lang="vi-VN" sz="2400" b="1" i="1" kern="800" dirty="0">
                          <a:effectLst/>
                          <a:latin typeface="Times New Roman" panose="02020603050405020304" pitchFamily="18" charset="0"/>
                          <a:ea typeface="Times New Roman" panose="02020603050405020304" pitchFamily="18" charset="0"/>
                        </a:rPr>
                        <a:t>ed, </a:t>
                      </a:r>
                      <a:r>
                        <a:rPr lang="vi-VN" sz="2400" kern="800" dirty="0">
                          <a:effectLst/>
                          <a:latin typeface="Times New Roman" panose="02020603050405020304" pitchFamily="18" charset="0"/>
                          <a:ea typeface="Times New Roman" panose="02020603050405020304" pitchFamily="18" charset="0"/>
                        </a:rPr>
                        <a:t>stay</a:t>
                      </a:r>
                      <a:r>
                        <a:rPr lang="vi-VN" sz="2400" b="1" i="1" kern="800" dirty="0">
                          <a:effectLst/>
                          <a:latin typeface="Times New Roman" panose="02020603050405020304" pitchFamily="18" charset="0"/>
                          <a:ea typeface="Times New Roman" panose="02020603050405020304" pitchFamily="18" charset="0"/>
                        </a:rPr>
                        <a:t>ed</a:t>
                      </a:r>
                      <a:endParaRPr lang="vi-VN" sz="2400" kern="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910568"/>
                  </a:ext>
                </a:extLst>
              </a:tr>
            </a:tbl>
          </a:graphicData>
        </a:graphic>
      </p:graphicFrame>
    </p:spTree>
    <p:extLst>
      <p:ext uri="{BB962C8B-B14F-4D97-AF65-F5344CB8AC3E}">
        <p14:creationId xmlns:p14="http://schemas.microsoft.com/office/powerpoint/2010/main" val="6704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513806"/>
          </a:xfrm>
        </p:spPr>
        <p:txBody>
          <a:bodyPr>
            <a:normAutofit/>
          </a:bodyPr>
          <a:lstStyle/>
          <a:p>
            <a:r>
              <a:rPr lang="vi-VN" sz="2400" b="1" i="1" dirty="0" smtClean="0"/>
              <a:t>3. Cách </a:t>
            </a:r>
            <a:r>
              <a:rPr lang="vi-VN" sz="2400" b="1" i="1" dirty="0"/>
              <a:t>phát âm các tính từ tận cùng bằng ‘ed’</a:t>
            </a:r>
            <a:r>
              <a:rPr lang="vi-VN" sz="2400" b="1" dirty="0"/>
              <a:t>:</a:t>
            </a:r>
            <a:endParaRPr lang="vi-VN" sz="2400" dirty="0"/>
          </a:p>
        </p:txBody>
      </p:sp>
      <p:sp>
        <p:nvSpPr>
          <p:cNvPr id="4" name="TextBox 3"/>
          <p:cNvSpPr txBox="1"/>
          <p:nvPr/>
        </p:nvSpPr>
        <p:spPr>
          <a:xfrm>
            <a:off x="677335" y="1123406"/>
            <a:ext cx="9315752" cy="923330"/>
          </a:xfrm>
          <a:prstGeom prst="rect">
            <a:avLst/>
          </a:prstGeom>
          <a:noFill/>
        </p:spPr>
        <p:txBody>
          <a:bodyPr wrap="square" rtlCol="0">
            <a:spAutoFit/>
          </a:bodyPr>
          <a:lstStyle/>
          <a:p>
            <a:r>
              <a:rPr lang="vi-VN" b="1" dirty="0"/>
              <a:t>Hầu hết các tính từ được tạo thành từ các động từ thì có cách phát âm đuôi “ed” giống như động từ tận cùng bằng “ed”. Tuy nhiên một số tính từ hoặc trạng từ có tận cùng bằng ‘ed’, thì ‘ed’ được phát âm là /id/:   </a:t>
            </a:r>
          </a:p>
        </p:txBody>
      </p:sp>
      <p:graphicFrame>
        <p:nvGraphicFramePr>
          <p:cNvPr id="6" name="Table 5"/>
          <p:cNvGraphicFramePr>
            <a:graphicFrameLocks noGrp="1"/>
          </p:cNvGraphicFramePr>
          <p:nvPr>
            <p:extLst>
              <p:ext uri="{D42A27DB-BD31-4B8C-83A1-F6EECF244321}">
                <p14:modId xmlns:p14="http://schemas.microsoft.com/office/powerpoint/2010/main" val="1258982664"/>
              </p:ext>
            </p:extLst>
          </p:nvPr>
        </p:nvGraphicFramePr>
        <p:xfrm>
          <a:off x="911668" y="2120033"/>
          <a:ext cx="9630058" cy="4572000"/>
        </p:xfrm>
        <a:graphic>
          <a:graphicData uri="http://schemas.openxmlformats.org/drawingml/2006/table">
            <a:tbl>
              <a:tblPr firstRow="1" bandRow="1">
                <a:tableStyleId>{2D5ABB26-0587-4C30-8999-92F81FD0307C}</a:tableStyleId>
              </a:tblPr>
              <a:tblGrid>
                <a:gridCol w="4815029">
                  <a:extLst>
                    <a:ext uri="{9D8B030D-6E8A-4147-A177-3AD203B41FA5}">
                      <a16:colId xmlns:a16="http://schemas.microsoft.com/office/drawing/2014/main" val="1059838407"/>
                    </a:ext>
                  </a:extLst>
                </a:gridCol>
                <a:gridCol w="4815029">
                  <a:extLst>
                    <a:ext uri="{9D8B030D-6E8A-4147-A177-3AD203B41FA5}">
                      <a16:colId xmlns:a16="http://schemas.microsoft.com/office/drawing/2014/main" val="4283280760"/>
                    </a:ext>
                  </a:extLst>
                </a:gridCol>
              </a:tblGrid>
              <a:tr h="3366367">
                <a:tc>
                  <a:txBody>
                    <a:bodyPr/>
                    <a:lstStyle/>
                    <a:p>
                      <a:pPr marL="457200" algn="just">
                        <a:lnSpc>
                          <a:spcPct val="150000"/>
                        </a:lnSpc>
                        <a:spcAft>
                          <a:spcPts val="0"/>
                        </a:spcAft>
                      </a:pPr>
                      <a:r>
                        <a:rPr lang="vi-VN" sz="2400" kern="800" dirty="0" smtClean="0">
                          <a:effectLst/>
                          <a:latin typeface="Times New Roman" panose="02020603050405020304" pitchFamily="18" charset="0"/>
                          <a:ea typeface="Times New Roman" panose="02020603050405020304" pitchFamily="18" charset="0"/>
                        </a:rPr>
                        <a:t>Eg: naked (a) trần trụi </a:t>
                      </a:r>
                    </a:p>
                    <a:p>
                      <a:pPr marL="457200" algn="just">
                        <a:lnSpc>
                          <a:spcPct val="150000"/>
                        </a:lnSpc>
                        <a:spcAft>
                          <a:spcPts val="0"/>
                        </a:spcAft>
                      </a:pPr>
                      <a:r>
                        <a:rPr lang="vi-VN" sz="2400" kern="800" dirty="0" smtClean="0">
                          <a:effectLst/>
                          <a:latin typeface="Times New Roman" panose="02020603050405020304" pitchFamily="18" charset="0"/>
                          <a:ea typeface="Times New Roman" panose="02020603050405020304" pitchFamily="18" charset="0"/>
                        </a:rPr>
                        <a:t>wretched (a) khốn khổ </a:t>
                      </a:r>
                    </a:p>
                    <a:p>
                      <a:pPr marL="457200" algn="just">
                        <a:lnSpc>
                          <a:spcPct val="150000"/>
                        </a:lnSpc>
                        <a:spcAft>
                          <a:spcPts val="0"/>
                        </a:spcAft>
                      </a:pPr>
                      <a:r>
                        <a:rPr lang="vi-VN" sz="2400" kern="800" dirty="0" smtClean="0">
                          <a:effectLst/>
                          <a:latin typeface="Times New Roman" panose="02020603050405020304" pitchFamily="18" charset="0"/>
                          <a:ea typeface="Times New Roman" panose="02020603050405020304" pitchFamily="18" charset="0"/>
                        </a:rPr>
                        <a:t>crooked (a) cong, oằn  	</a:t>
                      </a:r>
                    </a:p>
                    <a:p>
                      <a:pPr marL="457200" algn="just">
                        <a:lnSpc>
                          <a:spcPct val="150000"/>
                        </a:lnSpc>
                        <a:spcAft>
                          <a:spcPts val="0"/>
                        </a:spcAft>
                      </a:pPr>
                      <a:r>
                        <a:rPr lang="vi-VN" sz="2400" kern="800" dirty="0" smtClean="0">
                          <a:effectLst/>
                          <a:latin typeface="Times New Roman" panose="02020603050405020304" pitchFamily="18" charset="0"/>
                          <a:ea typeface="Times New Roman" panose="02020603050405020304" pitchFamily="18" charset="0"/>
                        </a:rPr>
                        <a:t>ragged (a) nhàu, cũ  	</a:t>
                      </a:r>
                    </a:p>
                    <a:p>
                      <a:pPr marL="457200" algn="just">
                        <a:lnSpc>
                          <a:spcPct val="150000"/>
                        </a:lnSpc>
                        <a:spcAft>
                          <a:spcPts val="0"/>
                        </a:spcAft>
                      </a:pPr>
                      <a:r>
                        <a:rPr lang="vi-VN" sz="2400" kern="800" dirty="0" smtClean="0">
                          <a:effectLst/>
                          <a:latin typeface="Times New Roman" panose="02020603050405020304" pitchFamily="18" charset="0"/>
                          <a:ea typeface="Times New Roman" panose="02020603050405020304" pitchFamily="18" charset="0"/>
                        </a:rPr>
                        <a:t>learned (a) uyên bác 		</a:t>
                      </a:r>
                    </a:p>
                    <a:p>
                      <a:r>
                        <a:rPr lang="vi-VN" sz="2400" kern="800" dirty="0" smtClean="0">
                          <a:effectLst/>
                          <a:latin typeface="Times New Roman" panose="02020603050405020304" pitchFamily="18" charset="0"/>
                          <a:ea typeface="Times New Roman" panose="02020603050405020304" pitchFamily="18" charset="0"/>
                        </a:rPr>
                        <a:t>deservedly (adv) xứng đáng </a:t>
                      </a:r>
                      <a:endParaRPr lang="vi-VN" sz="2400" dirty="0" smtClean="0"/>
                    </a:p>
                    <a:p>
                      <a:endParaRPr lang="vi-VN" dirty="0" smtClean="0"/>
                    </a:p>
                    <a:p>
                      <a:endParaRPr lang="vi-VN" dirty="0" smtClean="0"/>
                    </a:p>
                    <a:p>
                      <a:endParaRPr lang="vi-VN" dirty="0" smtClean="0"/>
                    </a:p>
                    <a:p>
                      <a:endParaRPr lang="vi-VN" dirty="0" smtClean="0"/>
                    </a:p>
                    <a:p>
                      <a:endParaRPr lang="vi-VN" dirty="0"/>
                    </a:p>
                  </a:txBody>
                  <a:tcPr/>
                </a:tc>
                <a:tc>
                  <a:txBody>
                    <a:bodyPr/>
                    <a:lstStyle/>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supposedly (adv) cho rằng </a:t>
                      </a:r>
                    </a:p>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unmatched (adj) vô địch, không thể sánh kịp		</a:t>
                      </a:r>
                    </a:p>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crabbed (adv) khó tính, khó nết</a:t>
                      </a:r>
                    </a:p>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markedly (adv) một cách rõ ràng, đáng chú ý	</a:t>
                      </a:r>
                    </a:p>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allegedly(adv)  cho  rằng (được khẳng định mà không cần chứng minh) </a:t>
                      </a:r>
                    </a:p>
                    <a:p>
                      <a:pPr marL="457200" algn="just">
                        <a:lnSpc>
                          <a:spcPct val="150000"/>
                        </a:lnSpc>
                        <a:spcAft>
                          <a:spcPts val="0"/>
                        </a:spcAft>
                      </a:pPr>
                      <a:r>
                        <a:rPr lang="vi-VN" sz="2000" kern="800" dirty="0" smtClean="0">
                          <a:effectLst/>
                          <a:latin typeface="Times New Roman" panose="02020603050405020304" pitchFamily="18" charset="0"/>
                          <a:ea typeface="Times New Roman" panose="02020603050405020304" pitchFamily="18" charset="0"/>
                        </a:rPr>
                        <a:t>rugged (a) gồ ghề, lởm chởm</a:t>
                      </a:r>
                      <a:r>
                        <a:rPr lang="vi-VN" sz="1800" kern="800" dirty="0" smtClean="0">
                          <a:effectLst/>
                          <a:latin typeface="Times New Roman" panose="02020603050405020304" pitchFamily="18" charset="0"/>
                          <a:ea typeface="Times New Roman" panose="02020603050405020304" pitchFamily="18" charset="0"/>
                        </a:rPr>
                        <a:t> </a:t>
                      </a:r>
                      <a:endParaRPr lang="vi-VN" sz="1600" kern="800" dirty="0" smtClean="0">
                        <a:effectLst/>
                        <a:latin typeface="Times New Roman" panose="02020603050405020304" pitchFamily="18" charset="0"/>
                        <a:ea typeface="Times New Roman" panose="02020603050405020304" pitchFamily="18" charset="0"/>
                      </a:endParaRPr>
                    </a:p>
                    <a:p>
                      <a:endParaRPr lang="vi-VN" dirty="0"/>
                    </a:p>
                  </a:txBody>
                  <a:tcPr/>
                </a:tc>
                <a:extLst>
                  <a:ext uri="{0D108BD9-81ED-4DB2-BD59-A6C34878D82A}">
                    <a16:rowId xmlns:a16="http://schemas.microsoft.com/office/drawing/2014/main" val="3911196849"/>
                  </a:ext>
                </a:extLst>
              </a:tr>
            </a:tbl>
          </a:graphicData>
        </a:graphic>
      </p:graphicFrame>
    </p:spTree>
    <p:extLst>
      <p:ext uri="{BB962C8B-B14F-4D97-AF65-F5344CB8AC3E}">
        <p14:creationId xmlns:p14="http://schemas.microsoft.com/office/powerpoint/2010/main" val="82898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641" y="561704"/>
            <a:ext cx="10269342" cy="2690948"/>
          </a:xfrm>
        </p:spPr>
        <p:txBody>
          <a:bodyPr>
            <a:normAutofit/>
          </a:bodyPr>
          <a:lstStyle/>
          <a:p>
            <a:r>
              <a:rPr lang="vi-VN" sz="2800" b="1" u="sng" dirty="0"/>
              <a:t>Note</a:t>
            </a:r>
            <a:r>
              <a:rPr lang="vi-VN" sz="2800" b="1" dirty="0"/>
              <a:t>:</a:t>
            </a:r>
            <a:r>
              <a:rPr lang="vi-VN" sz="2800" dirty="0"/>
              <a:t> Từ </a:t>
            </a:r>
            <a:r>
              <a:rPr lang="vi-VN" sz="2800" b="1" i="1" dirty="0"/>
              <a:t>'aged'</a:t>
            </a:r>
            <a:r>
              <a:rPr lang="vi-VN" sz="2800" dirty="0"/>
              <a:t> được đọc thành /'ei</a:t>
            </a:r>
            <a:r>
              <a:rPr lang="vi-VN" sz="2800" b="1" dirty="0"/>
              <a:t>dʒ</a:t>
            </a:r>
            <a:r>
              <a:rPr lang="vi-VN" sz="2800" dirty="0"/>
              <a:t>id/ nếu đi trước danh từ, và /'ei</a:t>
            </a:r>
            <a:r>
              <a:rPr lang="vi-VN" sz="2800" b="1" dirty="0"/>
              <a:t>dʒ</a:t>
            </a:r>
            <a:r>
              <a:rPr lang="vi-VN" sz="2800" dirty="0"/>
              <a:t>d/ nếu đi sau danh từ hay động từ to be</a:t>
            </a:r>
          </a:p>
          <a:p>
            <a:r>
              <a:rPr lang="vi-VN" sz="2800" dirty="0"/>
              <a:t>eg: an aged /'ei</a:t>
            </a:r>
            <a:r>
              <a:rPr lang="vi-VN" sz="2800" b="1" dirty="0"/>
              <a:t>dʒ</a:t>
            </a:r>
            <a:r>
              <a:rPr lang="vi-VN" sz="2800" dirty="0"/>
              <a:t>id / man : một vị cao niên </a:t>
            </a:r>
          </a:p>
          <a:p>
            <a:r>
              <a:rPr lang="vi-VN" sz="2800" dirty="0"/>
              <a:t>They have one daughter aged /'ei</a:t>
            </a:r>
            <a:r>
              <a:rPr lang="vi-VN" sz="2800" b="1" dirty="0"/>
              <a:t>dʒ</a:t>
            </a:r>
            <a:r>
              <a:rPr lang="vi-VN" sz="2800" dirty="0"/>
              <a:t>d/ seven. </a:t>
            </a:r>
            <a:r>
              <a:rPr lang="it-IT" sz="2800" dirty="0"/>
              <a:t>(Họ có một con gái lên bảy tuổi)</a:t>
            </a:r>
            <a:endParaRPr lang="vi-VN" sz="2800" dirty="0"/>
          </a:p>
          <a:p>
            <a:endParaRPr lang="vi-VN" sz="2800" dirty="0"/>
          </a:p>
        </p:txBody>
      </p:sp>
      <p:sp>
        <p:nvSpPr>
          <p:cNvPr id="4" name="TextBox 3"/>
          <p:cNvSpPr txBox="1"/>
          <p:nvPr/>
        </p:nvSpPr>
        <p:spPr>
          <a:xfrm>
            <a:off x="625081" y="3252652"/>
            <a:ext cx="7994469" cy="369332"/>
          </a:xfrm>
          <a:prstGeom prst="rect">
            <a:avLst/>
          </a:prstGeom>
          <a:noFill/>
        </p:spPr>
        <p:txBody>
          <a:bodyPr wrap="square" rtlCol="0">
            <a:spAutoFit/>
          </a:bodyPr>
          <a:lstStyle/>
          <a:p>
            <a:r>
              <a:rPr lang="vi-VN" b="1" dirty="0" smtClean="0">
                <a:solidFill>
                  <a:srgbClr val="FF0000"/>
                </a:solidFill>
              </a:rPr>
              <a:t>II. VOCABULARY</a:t>
            </a:r>
            <a:r>
              <a:rPr lang="vi-VN" dirty="0" smtClean="0"/>
              <a:t>:</a:t>
            </a:r>
            <a:endParaRPr lang="vi-VN" dirty="0"/>
          </a:p>
        </p:txBody>
      </p:sp>
    </p:spTree>
    <p:extLst>
      <p:ext uri="{BB962C8B-B14F-4D97-AF65-F5344CB8AC3E}">
        <p14:creationId xmlns:p14="http://schemas.microsoft.com/office/powerpoint/2010/main" val="60364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9931"/>
          </a:xfrm>
        </p:spPr>
        <p:txBody>
          <a:bodyPr>
            <a:normAutofit fontScale="90000"/>
          </a:bodyPr>
          <a:lstStyle/>
          <a:p>
            <a:pPr lvl="0"/>
            <a:r>
              <a:rPr lang="en-US" sz="2400" b="1" dirty="0" smtClean="0"/>
              <a:t>EX1: Find </a:t>
            </a:r>
            <a:r>
              <a:rPr lang="en-US" sz="2400" b="1" dirty="0"/>
              <a:t>which word does not belong to each group. </a:t>
            </a:r>
            <a:r>
              <a:rPr lang="vi-VN" sz="2400" b="1" dirty="0"/>
              <a:t/>
            </a:r>
            <a:br>
              <a:rPr lang="vi-VN" sz="2400" b="1" dirty="0"/>
            </a:br>
            <a:endParaRPr lang="vi-VN" sz="2400" b="1" dirty="0"/>
          </a:p>
        </p:txBody>
      </p:sp>
      <p:sp>
        <p:nvSpPr>
          <p:cNvPr id="3" name="Content Placeholder 2"/>
          <p:cNvSpPr>
            <a:spLocks noGrp="1"/>
          </p:cNvSpPr>
          <p:nvPr>
            <p:ph idx="1"/>
          </p:nvPr>
        </p:nvSpPr>
        <p:spPr>
          <a:xfrm>
            <a:off x="677333" y="1149531"/>
            <a:ext cx="9368003" cy="4891831"/>
          </a:xfrm>
        </p:spPr>
        <p:txBody>
          <a:bodyPr/>
          <a:lstStyle/>
          <a:p>
            <a:r>
              <a:rPr lang="vi-VN" dirty="0"/>
              <a:t>1. 	A. cinema 	</a:t>
            </a:r>
            <a:r>
              <a:rPr lang="vi-VN" dirty="0" smtClean="0"/>
              <a:t>       B</a:t>
            </a:r>
            <a:r>
              <a:rPr lang="vi-VN" dirty="0"/>
              <a:t>. comedy 	</a:t>
            </a:r>
            <a:r>
              <a:rPr lang="vi-VN" dirty="0" smtClean="0"/>
              <a:t>          C</a:t>
            </a:r>
            <a:r>
              <a:rPr lang="vi-VN" dirty="0"/>
              <a:t>. film 	</a:t>
            </a:r>
            <a:r>
              <a:rPr lang="vi-VN" dirty="0" smtClean="0"/>
              <a:t>                    D</a:t>
            </a:r>
            <a:r>
              <a:rPr lang="vi-VN" dirty="0"/>
              <a:t>. cartoon </a:t>
            </a:r>
          </a:p>
          <a:p>
            <a:r>
              <a:rPr lang="vi-VN" dirty="0"/>
              <a:t>2. 	A. audience 	</a:t>
            </a:r>
            <a:r>
              <a:rPr lang="vi-VN" dirty="0" smtClean="0"/>
              <a:t>       B</a:t>
            </a:r>
            <a:r>
              <a:rPr lang="vi-VN" dirty="0"/>
              <a:t>. character 	</a:t>
            </a:r>
            <a:r>
              <a:rPr lang="vi-VN" dirty="0" smtClean="0"/>
              <a:t>           C</a:t>
            </a:r>
            <a:r>
              <a:rPr lang="vi-VN" dirty="0"/>
              <a:t>. actress 	</a:t>
            </a:r>
            <a:r>
              <a:rPr lang="vi-VN" dirty="0" smtClean="0"/>
              <a:t>             D</a:t>
            </a:r>
            <a:r>
              <a:rPr lang="vi-VN" dirty="0"/>
              <a:t>. actor </a:t>
            </a:r>
          </a:p>
          <a:p>
            <a:r>
              <a:rPr lang="vi-VN" dirty="0"/>
              <a:t>3.	A. entertaining 	</a:t>
            </a:r>
            <a:r>
              <a:rPr lang="vi-VN" dirty="0" smtClean="0"/>
              <a:t>B</a:t>
            </a:r>
            <a:r>
              <a:rPr lang="vi-VN" dirty="0"/>
              <a:t>. terrifying 	    </a:t>
            </a:r>
            <a:r>
              <a:rPr lang="vi-VN" dirty="0" smtClean="0"/>
              <a:t>       C </a:t>
            </a:r>
            <a:r>
              <a:rPr lang="vi-VN" dirty="0"/>
              <a:t>. frightening 	       D. exciting </a:t>
            </a:r>
          </a:p>
          <a:p>
            <a:r>
              <a:rPr lang="vi-VN" dirty="0"/>
              <a:t>4.	A. enjoy 	              </a:t>
            </a:r>
            <a:r>
              <a:rPr lang="vi-VN" dirty="0" smtClean="0"/>
              <a:t>B</a:t>
            </a:r>
            <a:r>
              <a:rPr lang="vi-VN" dirty="0"/>
              <a:t>. like 	                 </a:t>
            </a:r>
            <a:r>
              <a:rPr lang="vi-VN" dirty="0" smtClean="0"/>
              <a:t>  C</a:t>
            </a:r>
            <a:r>
              <a:rPr lang="vi-VN" dirty="0"/>
              <a:t>. felling 	              </a:t>
            </a:r>
            <a:r>
              <a:rPr lang="vi-VN" dirty="0" smtClean="0"/>
              <a:t>D</a:t>
            </a:r>
            <a:r>
              <a:rPr lang="vi-VN" dirty="0"/>
              <a:t>. annoy </a:t>
            </a:r>
          </a:p>
          <a:p>
            <a:r>
              <a:rPr lang="vi-VN" dirty="0"/>
              <a:t>5.	A. animation 	</a:t>
            </a:r>
            <a:r>
              <a:rPr lang="vi-VN" dirty="0" smtClean="0"/>
              <a:t>       B</a:t>
            </a:r>
            <a:r>
              <a:rPr lang="vi-VN" dirty="0"/>
              <a:t>. romantic 	            C. science fiction 	D. documentary </a:t>
            </a:r>
          </a:p>
          <a:p>
            <a:r>
              <a:rPr lang="vi-VN" dirty="0"/>
              <a:t>6.	A. interesting 	B. exhausting 	</a:t>
            </a:r>
            <a:r>
              <a:rPr lang="vi-VN" dirty="0" smtClean="0"/>
              <a:t>     C</a:t>
            </a:r>
            <a:r>
              <a:rPr lang="vi-VN" dirty="0"/>
              <a:t>. tired 	                D. exciting </a:t>
            </a:r>
          </a:p>
          <a:p>
            <a:r>
              <a:rPr lang="vi-VN" dirty="0"/>
              <a:t>7.	A. actor 	           </a:t>
            </a:r>
            <a:r>
              <a:rPr lang="vi-VN" dirty="0" smtClean="0"/>
              <a:t>   B</a:t>
            </a:r>
            <a:r>
              <a:rPr lang="vi-VN" dirty="0"/>
              <a:t>. comedy 	            C. director 	        </a:t>
            </a:r>
            <a:r>
              <a:rPr lang="vi-VN" dirty="0" smtClean="0"/>
              <a:t>D</a:t>
            </a:r>
            <a:r>
              <a:rPr lang="vi-VN" dirty="0"/>
              <a:t>. editor </a:t>
            </a:r>
          </a:p>
          <a:p>
            <a:r>
              <a:rPr lang="vi-VN" dirty="0"/>
              <a:t>8.	A. entertaining 	B. exciting 	            C. shocking 	        </a:t>
            </a:r>
            <a:r>
              <a:rPr lang="vi-VN" dirty="0" smtClean="0"/>
              <a:t>D</a:t>
            </a:r>
            <a:r>
              <a:rPr lang="vi-VN" dirty="0"/>
              <a:t>. acting </a:t>
            </a:r>
          </a:p>
          <a:p>
            <a:r>
              <a:rPr lang="vi-VN" dirty="0"/>
              <a:t>9.	A. despite 	</a:t>
            </a:r>
            <a:r>
              <a:rPr lang="vi-VN" dirty="0" smtClean="0"/>
              <a:t>      B</a:t>
            </a:r>
            <a:r>
              <a:rPr lang="vi-VN" dirty="0"/>
              <a:t>. in spite of 	</a:t>
            </a:r>
            <a:r>
              <a:rPr lang="vi-VN" dirty="0" smtClean="0"/>
              <a:t>            C</a:t>
            </a:r>
            <a:r>
              <a:rPr lang="vi-VN" dirty="0"/>
              <a:t>. because of 	   </a:t>
            </a:r>
            <a:r>
              <a:rPr lang="vi-VN" dirty="0" smtClean="0"/>
              <a:t>      D</a:t>
            </a:r>
            <a:r>
              <a:rPr lang="vi-VN" dirty="0"/>
              <a:t>. although </a:t>
            </a:r>
          </a:p>
          <a:p>
            <a:r>
              <a:rPr lang="vi-VN" dirty="0"/>
              <a:t>10.	A. plot 	           </a:t>
            </a:r>
            <a:r>
              <a:rPr lang="vi-VN" dirty="0" smtClean="0"/>
              <a:t>  B</a:t>
            </a:r>
            <a:r>
              <a:rPr lang="vi-VN" dirty="0"/>
              <a:t>. documentary 	</a:t>
            </a:r>
            <a:r>
              <a:rPr lang="vi-VN" dirty="0" smtClean="0"/>
              <a:t>      C</a:t>
            </a:r>
            <a:r>
              <a:rPr lang="vi-VN" dirty="0"/>
              <a:t>. horror 	              </a:t>
            </a:r>
            <a:r>
              <a:rPr lang="vi-VN" dirty="0" smtClean="0"/>
              <a:t>   D</a:t>
            </a:r>
            <a:r>
              <a:rPr lang="vi-VN" dirty="0"/>
              <a:t>. thriller </a:t>
            </a:r>
          </a:p>
          <a:p>
            <a:pPr marL="0" indent="0">
              <a:buNone/>
            </a:pPr>
            <a:endParaRPr lang="vi-VN" dirty="0"/>
          </a:p>
        </p:txBody>
      </p:sp>
    </p:spTree>
    <p:extLst>
      <p:ext uri="{BB962C8B-B14F-4D97-AF65-F5344CB8AC3E}">
        <p14:creationId xmlns:p14="http://schemas.microsoft.com/office/powerpoint/2010/main" val="274905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48491"/>
          </a:xfrm>
        </p:spPr>
        <p:txBody>
          <a:bodyPr>
            <a:normAutofit fontScale="90000"/>
          </a:bodyPr>
          <a:lstStyle/>
          <a:p>
            <a:r>
              <a:rPr lang="vi-VN" sz="2400" b="1" dirty="0" smtClean="0">
                <a:solidFill>
                  <a:srgbClr val="FF0000"/>
                </a:solidFill>
              </a:rPr>
              <a:t>III. HOME WORK:</a:t>
            </a:r>
            <a:endParaRPr lang="vi-VN" sz="2400" b="1" dirty="0">
              <a:solidFill>
                <a:srgbClr val="FF0000"/>
              </a:solidFill>
            </a:endParaRPr>
          </a:p>
        </p:txBody>
      </p:sp>
      <p:sp>
        <p:nvSpPr>
          <p:cNvPr id="3" name="Content Placeholder 2"/>
          <p:cNvSpPr>
            <a:spLocks noGrp="1"/>
          </p:cNvSpPr>
          <p:nvPr>
            <p:ph idx="1"/>
          </p:nvPr>
        </p:nvSpPr>
        <p:spPr>
          <a:xfrm>
            <a:off x="677334" y="1423851"/>
            <a:ext cx="8596668" cy="4617511"/>
          </a:xfrm>
        </p:spPr>
        <p:txBody>
          <a:bodyPr/>
          <a:lstStyle/>
          <a:p>
            <a:r>
              <a:rPr lang="vi-VN" dirty="0" smtClean="0"/>
              <a:t>RIVISE HOW TO PRONOUN “ES” AND “ED”</a:t>
            </a:r>
          </a:p>
          <a:p>
            <a:r>
              <a:rPr lang="vi-VN" dirty="0" smtClean="0"/>
              <a:t>LEARN BY HEART VOCABULARY </a:t>
            </a:r>
          </a:p>
          <a:p>
            <a:r>
              <a:rPr lang="vi-VN" dirty="0" smtClean="0"/>
              <a:t>PREPARE NEXT LESSON “CONNECTORS though, although, eventhough....”</a:t>
            </a:r>
            <a:endParaRPr lang="vi-VN" dirty="0"/>
          </a:p>
        </p:txBody>
      </p:sp>
    </p:spTree>
    <p:extLst>
      <p:ext uri="{BB962C8B-B14F-4D97-AF65-F5344CB8AC3E}">
        <p14:creationId xmlns:p14="http://schemas.microsoft.com/office/powerpoint/2010/main" val="351064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TotalTime>
  <Words>686</Words>
  <Application>Microsoft Office PowerPoint</Application>
  <PresentationFormat>Widescreen</PresentationFormat>
  <Paragraphs>119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Symbol</vt:lpstr>
      <vt:lpstr>Tahoma</vt:lpstr>
      <vt:lpstr>Times New Roman</vt:lpstr>
      <vt:lpstr>Trebuchet MS</vt:lpstr>
      <vt:lpstr>Wingdings 3</vt:lpstr>
      <vt:lpstr>Facet</vt:lpstr>
      <vt:lpstr>PowerPoint Presentation</vt:lpstr>
      <vt:lpstr>*PHÁT ÂM (PRONUNCIATION) : CÁCH PHÁT ÂM –S / ES V -ED </vt:lpstr>
      <vt:lpstr>2. Cách đọc đuôi “ed”</vt:lpstr>
      <vt:lpstr>3. Cách phát âm các tính từ tận cùng bằng ‘ed’:</vt:lpstr>
      <vt:lpstr>PowerPoint Presentation</vt:lpstr>
      <vt:lpstr>EX1: Find which word does not belong to each group.  </vt:lpstr>
      <vt:lpstr>III. HOME WORK:</vt:lpstr>
    </vt:vector>
  </TitlesOfParts>
  <Company>Microsoft.Com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MyPC</cp:lastModifiedBy>
  <cp:revision>9</cp:revision>
  <dcterms:created xsi:type="dcterms:W3CDTF">2020-04-07T08:29:35Z</dcterms:created>
  <dcterms:modified xsi:type="dcterms:W3CDTF">2020-04-07T09:38:22Z</dcterms:modified>
</cp:coreProperties>
</file>